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9" r:id="rId6"/>
    <p:sldId id="260" r:id="rId7"/>
    <p:sldId id="261" r:id="rId8"/>
    <p:sldId id="264" r:id="rId9"/>
    <p:sldId id="265" r:id="rId10"/>
    <p:sldId id="266" r:id="rId11"/>
    <p:sldId id="268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0C056AC-F042-4B31-BDCA-DB8A7A8FF1B2}" type="datetimeFigureOut">
              <a:rPr lang="de-DE" smtClean="0"/>
              <a:t>06.04.2020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1027756-3128-41C9-9A82-A2ABD8C6168A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mtClean="0"/>
              <a:t>2. Klassen-elternabend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Jahrgangsstufe 7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53" y="1888686"/>
            <a:ext cx="3829507" cy="3167482"/>
          </a:xfrm>
          <a:prstGeom prst="rect">
            <a:avLst/>
          </a:prstGeom>
        </p:spPr>
      </p:pic>
      <p:pic>
        <p:nvPicPr>
          <p:cNvPr id="1026" name="Picture 2" descr="C:\Users\Anwender\AppData\Local\Microsoft\Windows\Temporary Internet Files\Content.IE5\NB9PA2G9\MC9004417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51" y="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0688"/>
            <a:ext cx="2512954" cy="253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5032" y="980728"/>
            <a:ext cx="7024744" cy="162198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Der Begabungsschwerpunkt meines Kindes ist nicht so ganz klar. Was tun?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4984" y="2602712"/>
            <a:ext cx="6777317" cy="3706608"/>
          </a:xfrm>
        </p:spPr>
        <p:txBody>
          <a:bodyPr>
            <a:normAutofit/>
          </a:bodyPr>
          <a:lstStyle/>
          <a:p>
            <a:r>
              <a:rPr lang="de-DE" dirty="0" smtClean="0"/>
              <a:t>Mein Kind ist im Fach Englisch insgesamt (sehr) gut oder durchschnittlich und im letzten Fall </a:t>
            </a:r>
            <a:r>
              <a:rPr lang="de-DE" b="1" dirty="0" smtClean="0"/>
              <a:t>mündlich</a:t>
            </a:r>
            <a:r>
              <a:rPr lang="de-DE" dirty="0" smtClean="0"/>
              <a:t> deutlich besser als schriftlich.</a:t>
            </a:r>
          </a:p>
          <a:p>
            <a:r>
              <a:rPr lang="de-DE" dirty="0" smtClean="0"/>
              <a:t>Mein Kind hat kein Problem damit, dass man sich nicht alles logisch erschließen kann. (Französisch ist allerdings viel logischer aufgebaut als Englisch und ähnelt eher dem Lateinischen.)</a:t>
            </a:r>
          </a:p>
          <a:p>
            <a:pPr marL="68580" indent="0">
              <a:buNone/>
            </a:pPr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  <p:sp>
        <p:nvSpPr>
          <p:cNvPr id="7" name="Pfeil nach rechts 6"/>
          <p:cNvSpPr/>
          <p:nvPr/>
        </p:nvSpPr>
        <p:spPr>
          <a:xfrm>
            <a:off x="6282184" y="5699299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7159989" y="5654163"/>
            <a:ext cx="1224136" cy="450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/>
              <a:t>S</a:t>
            </a:r>
            <a:r>
              <a:rPr lang="de-DE" b="1" dirty="0" smtClean="0"/>
              <a:t>G</a:t>
            </a:r>
            <a:endParaRPr lang="de-DE" b="1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233" y="2613803"/>
            <a:ext cx="1040892" cy="156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469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4984" y="476672"/>
            <a:ext cx="7024744" cy="1621984"/>
          </a:xfrm>
        </p:spPr>
        <p:txBody>
          <a:bodyPr>
            <a:normAutofit/>
          </a:bodyPr>
          <a:lstStyle/>
          <a:p>
            <a:r>
              <a:rPr lang="de-DE" dirty="0" smtClean="0"/>
              <a:t>„Das muss mein Kind entscheiden.“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64984" y="2204864"/>
            <a:ext cx="6777317" cy="4104456"/>
          </a:xfrm>
        </p:spPr>
        <p:txBody>
          <a:bodyPr>
            <a:normAutofit/>
          </a:bodyPr>
          <a:lstStyle/>
          <a:p>
            <a:r>
              <a:rPr lang="de-DE" sz="1800" dirty="0" smtClean="0"/>
              <a:t>Natürlich sollen Sie nicht über den Kopf Ihres Kindes hinweg entscheiden.</a:t>
            </a:r>
          </a:p>
          <a:p>
            <a:r>
              <a:rPr lang="de-DE" sz="1800" dirty="0" smtClean="0"/>
              <a:t>Aber: Kinder haben ganz andere Entscheidungskriterien als Erwachsene.</a:t>
            </a:r>
          </a:p>
          <a:p>
            <a:r>
              <a:rPr lang="de-DE" sz="1800" dirty="0" smtClean="0"/>
              <a:t>Oft entscheiden Sie nicht nach objektiven Gesichtspunkten.</a:t>
            </a:r>
          </a:p>
          <a:p>
            <a:r>
              <a:rPr lang="de-DE" sz="1800" dirty="0" smtClean="0"/>
              <a:t>Sie wollen z.B. in der gleichen Klasse bleiben wie ihre Freunde. Wie sieht es damit aus?</a:t>
            </a:r>
          </a:p>
          <a:p>
            <a:pPr lvl="2"/>
            <a:r>
              <a:rPr lang="de-DE" sz="1800" dirty="0" smtClean="0"/>
              <a:t>Klassenbildung hängt vom Wahlverhalten ab.</a:t>
            </a:r>
          </a:p>
          <a:p>
            <a:pPr lvl="2"/>
            <a:r>
              <a:rPr lang="de-DE" sz="1800" dirty="0" smtClean="0"/>
              <a:t>Erfahrungsgemäß fassen wir die Schüler des SG in einer Klasse zusammen. Wenn die Schüleranzahl eher gering ist, kommen NTG-Schüler dazu.</a:t>
            </a:r>
          </a:p>
          <a:p>
            <a:pPr lvl="2"/>
            <a:r>
              <a:rPr lang="de-DE" sz="1800" b="1" dirty="0" smtClean="0">
                <a:solidFill>
                  <a:srgbClr val="C00000"/>
                </a:solidFill>
              </a:rPr>
              <a:t>Wir binden die Schüler in die Klassenbildung ein.</a:t>
            </a:r>
          </a:p>
          <a:p>
            <a:pPr lvl="2"/>
            <a:endParaRPr lang="de-DE" sz="1800" b="1" dirty="0" smtClean="0">
              <a:solidFill>
                <a:srgbClr val="C00000"/>
              </a:solidFill>
            </a:endParaRPr>
          </a:p>
          <a:p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03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44008" y="3717032"/>
            <a:ext cx="3600400" cy="2268252"/>
          </a:xfrm>
        </p:spPr>
        <p:txBody>
          <a:bodyPr>
            <a:normAutofit fontScale="90000"/>
          </a:bodyPr>
          <a:lstStyle/>
          <a:p>
            <a:r>
              <a:rPr lang="de-DE" sz="2200" dirty="0" smtClean="0"/>
              <a:t>Sie haben immer noch Probleme? Rufen Sie uns an. Wir vermitteln den Kontakt zu Lehrkräften, die Ihnen individuelle Entscheidungshilfen bieten können.</a:t>
            </a:r>
            <a:endParaRPr lang="de-DE" sz="2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53" y="1888686"/>
            <a:ext cx="3829507" cy="3167482"/>
          </a:xfrm>
          <a:prstGeom prst="rect">
            <a:avLst/>
          </a:prstGeom>
        </p:spPr>
      </p:pic>
      <p:pic>
        <p:nvPicPr>
          <p:cNvPr id="1026" name="Picture 2" descr="C:\Users\Anwender\AppData\Local\Microsoft\Windows\Temporary Internet Files\Content.IE5\NB9PA2G9\MC9004417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51" y="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0688"/>
            <a:ext cx="2512954" cy="253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1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743237" y="3363888"/>
            <a:ext cx="3313355" cy="170216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Ihr Kind hat Latein als 2. Fremdsprache gewählt?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746789" y="5273252"/>
            <a:ext cx="3309803" cy="625541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Dann steht eine Entscheidung an.</a:t>
            </a: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53" y="1888686"/>
            <a:ext cx="3829507" cy="3167482"/>
          </a:xfrm>
          <a:prstGeom prst="rect">
            <a:avLst/>
          </a:prstGeom>
        </p:spPr>
      </p:pic>
      <p:pic>
        <p:nvPicPr>
          <p:cNvPr id="1026" name="Picture 2" descr="C:\Users\Anwender\AppData\Local\Microsoft\Windows\Temporary Internet Files\Content.IE5\NB9PA2G9\MC9004417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51" y="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0688"/>
            <a:ext cx="2512954" cy="253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70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36855" y="2926292"/>
            <a:ext cx="3600400" cy="1702160"/>
          </a:xfrm>
        </p:spPr>
        <p:txBody>
          <a:bodyPr>
            <a:normAutofit fontScale="90000"/>
          </a:bodyPr>
          <a:lstStyle/>
          <a:p>
            <a:r>
              <a:rPr lang="de-DE" sz="2200" dirty="0" smtClean="0"/>
              <a:t>In den Jahrgangsstufen </a:t>
            </a:r>
            <a:br>
              <a:rPr lang="de-DE" sz="2200" dirty="0" smtClean="0"/>
            </a:br>
            <a:r>
              <a:rPr lang="de-DE" sz="2200" dirty="0" smtClean="0"/>
              <a:t>5 – 7 gibt es keine Unterschiede zwischen den Ausbildungsrichtungen am</a:t>
            </a:r>
            <a:br>
              <a:rPr lang="de-DE" sz="2200" dirty="0" smtClean="0"/>
            </a:br>
            <a:r>
              <a:rPr lang="de-DE" sz="2200" dirty="0" smtClean="0"/>
              <a:t>Gymnasium.</a:t>
            </a:r>
            <a:endParaRPr lang="de-DE" sz="22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453" y="1888686"/>
            <a:ext cx="3829507" cy="3167482"/>
          </a:xfrm>
          <a:prstGeom prst="rect">
            <a:avLst/>
          </a:prstGeom>
        </p:spPr>
      </p:pic>
      <p:pic>
        <p:nvPicPr>
          <p:cNvPr id="1026" name="Picture 2" descr="C:\Users\Anwender\AppData\Local\Microsoft\Windows\Temporary Internet Files\Content.IE5\NB9PA2G9\MC90044171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551" y="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620688"/>
            <a:ext cx="2512954" cy="2535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feld 4"/>
          <p:cNvSpPr txBox="1"/>
          <p:nvPr/>
        </p:nvSpPr>
        <p:spPr>
          <a:xfrm>
            <a:off x="4636854" y="4693232"/>
            <a:ext cx="35355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Ab Jahrgangsstufe 8 haben Ihre Kinder die Wahl zwischen dem Naturwissenschaftlich-technologischen Gymnasium (NTG) und dem Sprachlichen Gymnasium (SG). </a:t>
            </a:r>
            <a:endParaRPr lang="de-DE" sz="1400" dirty="0"/>
          </a:p>
        </p:txBody>
      </p:sp>
      <p:sp>
        <p:nvSpPr>
          <p:cNvPr id="6" name="Abgerundetes Rechteck 5"/>
          <p:cNvSpPr/>
          <p:nvPr/>
        </p:nvSpPr>
        <p:spPr>
          <a:xfrm>
            <a:off x="1259632" y="5301208"/>
            <a:ext cx="2304256" cy="122413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Kein Unterschied in NTG und SG bei Mathematik in den </a:t>
            </a:r>
            <a:r>
              <a:rPr lang="de-DE" dirty="0" err="1" smtClean="0"/>
              <a:t>Jgst</a:t>
            </a:r>
            <a:r>
              <a:rPr lang="de-DE" dirty="0" smtClean="0"/>
              <a:t>. 5 - 13!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088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Naturwissenschaftlich-technologisches 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9711" y="2176938"/>
            <a:ext cx="6777317" cy="3841652"/>
          </a:xfrm>
        </p:spPr>
        <p:txBody>
          <a:bodyPr>
            <a:noAutofit/>
          </a:bodyPr>
          <a:lstStyle/>
          <a:p>
            <a:r>
              <a:rPr lang="de-DE" sz="2000" dirty="0" err="1" smtClean="0"/>
              <a:t>Jgst</a:t>
            </a:r>
            <a:r>
              <a:rPr lang="de-DE" sz="2000" dirty="0" smtClean="0"/>
              <a:t>. 5 – 7 identisch mit Sprachlichem Gymnasium </a:t>
            </a:r>
          </a:p>
          <a:p>
            <a:r>
              <a:rPr lang="de-DE" sz="2000" b="1" dirty="0" smtClean="0"/>
              <a:t>Physik</a:t>
            </a:r>
            <a:r>
              <a:rPr lang="de-DE" sz="2000" dirty="0" smtClean="0"/>
              <a:t> </a:t>
            </a:r>
            <a:r>
              <a:rPr lang="de-DE" sz="2000" dirty="0" err="1" smtClean="0"/>
              <a:t>Jgst</a:t>
            </a:r>
            <a:r>
              <a:rPr lang="de-DE" sz="2000" dirty="0" smtClean="0"/>
              <a:t>. 8 - 10: 2 + 1 Profilstunde</a:t>
            </a:r>
          </a:p>
          <a:p>
            <a:r>
              <a:rPr lang="de-DE" sz="2000" b="1" dirty="0" smtClean="0"/>
              <a:t>Physik</a:t>
            </a:r>
            <a:r>
              <a:rPr lang="de-DE" sz="2000" dirty="0" smtClean="0"/>
              <a:t> </a:t>
            </a:r>
            <a:r>
              <a:rPr lang="de-DE" sz="2000" dirty="0" err="1" smtClean="0"/>
              <a:t>Jgst</a:t>
            </a:r>
            <a:r>
              <a:rPr lang="de-DE" sz="2000" dirty="0" smtClean="0"/>
              <a:t>. 11: 2 + ½ Profilstunde (1 Stunde für ein Halbjahr)</a:t>
            </a:r>
          </a:p>
          <a:p>
            <a:r>
              <a:rPr lang="de-DE" sz="2000" b="1" dirty="0" smtClean="0"/>
              <a:t>Chemie</a:t>
            </a:r>
            <a:r>
              <a:rPr lang="de-DE" sz="2000" dirty="0" smtClean="0"/>
              <a:t> </a:t>
            </a:r>
            <a:r>
              <a:rPr lang="de-DE" sz="2000" dirty="0" err="1" smtClean="0"/>
              <a:t>Jgst</a:t>
            </a:r>
            <a:r>
              <a:rPr lang="de-DE" sz="2000" dirty="0" smtClean="0"/>
              <a:t>. 8 -10: 2 + 1 Profilstunde</a:t>
            </a:r>
          </a:p>
          <a:p>
            <a:r>
              <a:rPr lang="de-DE" sz="2000" b="1" dirty="0" smtClean="0"/>
              <a:t>Chemie</a:t>
            </a:r>
            <a:r>
              <a:rPr lang="de-DE" sz="2000" dirty="0" smtClean="0"/>
              <a:t> </a:t>
            </a:r>
            <a:r>
              <a:rPr lang="de-DE" sz="2000" dirty="0" err="1" smtClean="0"/>
              <a:t>Jgst</a:t>
            </a:r>
            <a:r>
              <a:rPr lang="de-DE" sz="2000" dirty="0"/>
              <a:t>. </a:t>
            </a:r>
            <a:r>
              <a:rPr lang="de-DE" sz="2000" dirty="0" smtClean="0"/>
              <a:t>11: </a:t>
            </a:r>
            <a:r>
              <a:rPr lang="de-DE" sz="2000" dirty="0"/>
              <a:t>2 + ½ </a:t>
            </a:r>
            <a:r>
              <a:rPr lang="de-DE" sz="2000" dirty="0" smtClean="0"/>
              <a:t>Profilstunde </a:t>
            </a:r>
            <a:r>
              <a:rPr lang="de-DE" sz="2000" dirty="0"/>
              <a:t>(1 Stunde für ein Halbjahr)</a:t>
            </a:r>
          </a:p>
          <a:p>
            <a:r>
              <a:rPr lang="de-DE" sz="2000" b="1" dirty="0" smtClean="0"/>
              <a:t>Informatik </a:t>
            </a:r>
            <a:r>
              <a:rPr lang="de-DE" sz="2000" dirty="0" smtClean="0"/>
              <a:t>in </a:t>
            </a:r>
            <a:r>
              <a:rPr lang="de-DE" sz="2000" dirty="0" err="1"/>
              <a:t>Jgst</a:t>
            </a:r>
            <a:r>
              <a:rPr lang="de-DE" sz="2000" dirty="0"/>
              <a:t>. 9, 10 und </a:t>
            </a:r>
            <a:r>
              <a:rPr lang="de-DE" sz="2000" dirty="0" smtClean="0"/>
              <a:t>11 je 2 Wochenstunden </a:t>
            </a:r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0"/>
            <a:ext cx="847067" cy="7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73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Naturwissenschaftlich-technologisches 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dirty="0" smtClean="0"/>
              <a:t>Chemie</a:t>
            </a:r>
            <a:r>
              <a:rPr lang="de-DE" dirty="0" smtClean="0"/>
              <a:t> ist </a:t>
            </a:r>
            <a:r>
              <a:rPr lang="de-DE" b="1" dirty="0" smtClean="0"/>
              <a:t>Kernfach</a:t>
            </a:r>
            <a:r>
              <a:rPr lang="de-DE" dirty="0" smtClean="0"/>
              <a:t> </a:t>
            </a:r>
            <a:r>
              <a:rPr lang="de-DE" dirty="0" smtClean="0">
                <a:sym typeface="Symbol"/>
              </a:rPr>
              <a:t> </a:t>
            </a:r>
            <a:r>
              <a:rPr lang="de-DE" b="1" dirty="0" smtClean="0">
                <a:sym typeface="Symbol"/>
              </a:rPr>
              <a:t>Schulaufgaben</a:t>
            </a:r>
            <a:r>
              <a:rPr lang="de-DE" dirty="0" smtClean="0">
                <a:sym typeface="Symbol"/>
              </a:rPr>
              <a:t> im Fach Chemie (1 SA pro Halbjahr)</a:t>
            </a:r>
          </a:p>
          <a:p>
            <a:r>
              <a:rPr lang="de-DE" b="1" dirty="0" smtClean="0">
                <a:sym typeface="Symbol"/>
              </a:rPr>
              <a:t>Mehr Experimente in Physik und Chemie </a:t>
            </a:r>
            <a:r>
              <a:rPr lang="de-DE" dirty="0" smtClean="0">
                <a:sym typeface="Symbol"/>
              </a:rPr>
              <a:t>durch höhere Stundenzahl</a:t>
            </a:r>
          </a:p>
          <a:p>
            <a:r>
              <a:rPr lang="de-DE" b="1" dirty="0" smtClean="0">
                <a:sym typeface="Symbol"/>
              </a:rPr>
              <a:t>Bessere Voraussetzungen für Naturwissenschaften </a:t>
            </a:r>
            <a:r>
              <a:rPr lang="de-DE" dirty="0" smtClean="0">
                <a:sym typeface="Symbol"/>
              </a:rPr>
              <a:t>in der Qualifikationsphase (</a:t>
            </a:r>
            <a:r>
              <a:rPr lang="de-DE" dirty="0" err="1" smtClean="0">
                <a:sym typeface="Symbol"/>
              </a:rPr>
              <a:t>Jgst</a:t>
            </a:r>
            <a:r>
              <a:rPr lang="de-DE" dirty="0" smtClean="0">
                <a:sym typeface="Symbol"/>
              </a:rPr>
              <a:t>. 12 und 13)</a:t>
            </a:r>
          </a:p>
          <a:p>
            <a:r>
              <a:rPr lang="de-DE" dirty="0" smtClean="0">
                <a:solidFill>
                  <a:srgbClr val="C00000"/>
                </a:solidFill>
                <a:sym typeface="Symbol"/>
              </a:rPr>
              <a:t>Aber: In der Oberstufe grundsätzlich Neuorientierung möglich</a:t>
            </a:r>
            <a:endParaRPr lang="de-DE" dirty="0">
              <a:solidFill>
                <a:srgbClr val="C00000"/>
              </a:solidFill>
            </a:endParaRPr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6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Sprachliches 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3. Fremdsprache </a:t>
            </a:r>
            <a:r>
              <a:rPr lang="de-DE" dirty="0" smtClean="0"/>
              <a:t>ab Jahrgangsstufe 8</a:t>
            </a:r>
          </a:p>
          <a:p>
            <a:r>
              <a:rPr lang="de-DE" dirty="0" smtClean="0"/>
              <a:t>Am Kaspar-Zeuß-Gymnasium: </a:t>
            </a:r>
            <a:r>
              <a:rPr lang="de-DE" b="1" dirty="0" smtClean="0"/>
              <a:t>Französisch</a:t>
            </a:r>
          </a:p>
          <a:p>
            <a:r>
              <a:rPr lang="de-DE" dirty="0" smtClean="0"/>
              <a:t>Auf der Basis des Lateinischen als romanische Fremdsprache </a:t>
            </a:r>
            <a:r>
              <a:rPr lang="de-DE" b="1" dirty="0" smtClean="0"/>
              <a:t>leichter</a:t>
            </a:r>
            <a:r>
              <a:rPr lang="de-DE" dirty="0" smtClean="0"/>
              <a:t> erlernbar</a:t>
            </a:r>
          </a:p>
          <a:p>
            <a:r>
              <a:rPr lang="de-DE" dirty="0" smtClean="0"/>
              <a:t>Höhere Progression </a:t>
            </a:r>
            <a:r>
              <a:rPr lang="de-DE" dirty="0" smtClean="0">
                <a:sym typeface="Symbol" panose="05050102010706020507" pitchFamily="18" charset="2"/>
              </a:rPr>
              <a:t></a:t>
            </a:r>
            <a:r>
              <a:rPr lang="de-DE" dirty="0" smtClean="0"/>
              <a:t> ab Jahrgangsstufe 11 gleicher Lernstand wie Schüler/innen, die ab </a:t>
            </a:r>
            <a:r>
              <a:rPr lang="de-DE" dirty="0" err="1" smtClean="0"/>
              <a:t>Jgst</a:t>
            </a:r>
            <a:r>
              <a:rPr lang="de-DE" dirty="0" smtClean="0"/>
              <a:t>. 6 Französisch gelernt haben</a:t>
            </a:r>
          </a:p>
          <a:p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  <p:sp>
        <p:nvSpPr>
          <p:cNvPr id="6" name="Nach rechts gekrümmter Pfeil 5"/>
          <p:cNvSpPr/>
          <p:nvPr/>
        </p:nvSpPr>
        <p:spPr>
          <a:xfrm>
            <a:off x="755576" y="4509120"/>
            <a:ext cx="432048" cy="151216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75656" y="5661248"/>
            <a:ext cx="61926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Aber langsamer als im G 8!</a:t>
            </a:r>
          </a:p>
          <a:p>
            <a:pPr algn="ctr"/>
            <a:r>
              <a:rPr lang="de-DE" b="1" dirty="0" smtClean="0"/>
              <a:t>Dort gleicher Lernstand schon zu Beginn von </a:t>
            </a:r>
            <a:r>
              <a:rPr lang="de-DE" b="1" dirty="0" err="1" smtClean="0"/>
              <a:t>Jgst</a:t>
            </a:r>
            <a:r>
              <a:rPr lang="de-DE" b="1" dirty="0" smtClean="0"/>
              <a:t>. 10.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7468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Sprachliches 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77500" lnSpcReduction="20000"/>
          </a:bodyPr>
          <a:lstStyle/>
          <a:p>
            <a:r>
              <a:rPr lang="de-DE" sz="2800" b="1" dirty="0" smtClean="0"/>
              <a:t>Französisch</a:t>
            </a:r>
            <a:r>
              <a:rPr lang="de-DE" sz="2800" dirty="0" smtClean="0"/>
              <a:t> ist </a:t>
            </a:r>
            <a:r>
              <a:rPr lang="de-DE" sz="2800" b="1" dirty="0" smtClean="0"/>
              <a:t>Kernfach</a:t>
            </a:r>
            <a:r>
              <a:rPr lang="de-DE" sz="2800" dirty="0" smtClean="0"/>
              <a:t> </a:t>
            </a:r>
            <a:r>
              <a:rPr lang="de-DE" sz="2800" dirty="0" smtClean="0">
                <a:sym typeface="Symbol"/>
              </a:rPr>
              <a:t> 4 </a:t>
            </a:r>
            <a:r>
              <a:rPr lang="de-DE" sz="2800" b="1" dirty="0" smtClean="0">
                <a:sym typeface="Symbol"/>
              </a:rPr>
              <a:t>Schulaufgaben</a:t>
            </a:r>
            <a:r>
              <a:rPr lang="de-DE" sz="2800" dirty="0" smtClean="0">
                <a:sym typeface="Symbol"/>
              </a:rPr>
              <a:t> in den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8 und 9, 3 Schulaufgaben in den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10 und 11</a:t>
            </a:r>
          </a:p>
          <a:p>
            <a:r>
              <a:rPr lang="de-DE" sz="2800" dirty="0">
                <a:sym typeface="Symbol"/>
              </a:rPr>
              <a:t>m</a:t>
            </a:r>
            <a:r>
              <a:rPr lang="de-DE" sz="2800" dirty="0" smtClean="0">
                <a:sym typeface="Symbol"/>
              </a:rPr>
              <a:t>ehr Auswahl bei der Fremdsprachenwahl in der Qualifikationsphase </a:t>
            </a:r>
            <a:r>
              <a:rPr lang="de-DE" sz="2800" dirty="0" smtClean="0">
                <a:solidFill>
                  <a:srgbClr val="C00000"/>
                </a:solidFill>
                <a:sym typeface="Symbol"/>
              </a:rPr>
              <a:t>(aber: Neuorientierung in der Qualifikationsphase möglich)</a:t>
            </a:r>
          </a:p>
          <a:p>
            <a:r>
              <a:rPr lang="de-DE" sz="2800" dirty="0" smtClean="0">
                <a:sym typeface="Symbol"/>
              </a:rPr>
              <a:t>Physik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8 - 11: 2 Wochenstunden</a:t>
            </a:r>
          </a:p>
          <a:p>
            <a:r>
              <a:rPr lang="de-DE" sz="2800" dirty="0" smtClean="0">
                <a:sym typeface="Symbol"/>
              </a:rPr>
              <a:t>Chemie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9: 2 Wochenstunden;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10: 3 Wochenstunden</a:t>
            </a:r>
          </a:p>
          <a:p>
            <a:r>
              <a:rPr lang="de-DE" sz="2800" dirty="0" smtClean="0">
                <a:sym typeface="Symbol"/>
              </a:rPr>
              <a:t>Informatik </a:t>
            </a:r>
            <a:r>
              <a:rPr lang="de-DE" sz="2800" dirty="0" err="1" smtClean="0">
                <a:sym typeface="Symbol"/>
              </a:rPr>
              <a:t>Jgst</a:t>
            </a:r>
            <a:r>
              <a:rPr lang="de-DE" sz="2800" dirty="0" smtClean="0">
                <a:sym typeface="Symbol"/>
              </a:rPr>
              <a:t>. 11: 2 Wochenstunden</a:t>
            </a:r>
          </a:p>
          <a:p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91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Was wähle ich für mein Kind?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3841652"/>
          </a:xfrm>
        </p:spPr>
        <p:txBody>
          <a:bodyPr>
            <a:normAutofit fontScale="92500"/>
          </a:bodyPr>
          <a:lstStyle/>
          <a:p>
            <a:r>
              <a:rPr lang="de-DE" b="1" dirty="0" smtClean="0"/>
              <a:t>Keine Ausbildungsrichtung </a:t>
            </a:r>
            <a:r>
              <a:rPr lang="de-DE" dirty="0" smtClean="0"/>
              <a:t>ist </a:t>
            </a:r>
            <a:r>
              <a:rPr lang="de-DE" b="1" dirty="0" smtClean="0"/>
              <a:t>schwieriger</a:t>
            </a:r>
            <a:r>
              <a:rPr lang="de-DE" dirty="0" smtClean="0"/>
              <a:t> als die andere.</a:t>
            </a:r>
          </a:p>
          <a:p>
            <a:r>
              <a:rPr lang="de-DE" dirty="0" smtClean="0"/>
              <a:t>Es kommt auf das </a:t>
            </a:r>
            <a:r>
              <a:rPr lang="de-DE" b="1" dirty="0" smtClean="0"/>
              <a:t>Interesse </a:t>
            </a:r>
            <a:r>
              <a:rPr lang="de-DE" dirty="0" smtClean="0"/>
              <a:t>und</a:t>
            </a:r>
            <a:r>
              <a:rPr lang="de-DE" b="1" dirty="0" smtClean="0"/>
              <a:t> </a:t>
            </a:r>
            <a:r>
              <a:rPr lang="de-DE" dirty="0" smtClean="0"/>
              <a:t>die </a:t>
            </a:r>
            <a:r>
              <a:rPr lang="de-DE" b="1" dirty="0" smtClean="0"/>
              <a:t>Begabung</a:t>
            </a:r>
            <a:r>
              <a:rPr lang="de-DE" dirty="0" smtClean="0"/>
              <a:t> Ihres Kindes an.</a:t>
            </a:r>
          </a:p>
          <a:p>
            <a:r>
              <a:rPr lang="de-DE" dirty="0" smtClean="0"/>
              <a:t>Gute berufliche Perspektiven gibt es sowohl für Absolventen des NTG als auch des SG.</a:t>
            </a:r>
          </a:p>
          <a:p>
            <a:r>
              <a:rPr lang="de-DE" dirty="0" smtClean="0"/>
              <a:t>In den </a:t>
            </a:r>
            <a:r>
              <a:rPr lang="de-DE" dirty="0" err="1" smtClean="0"/>
              <a:t>Jgst</a:t>
            </a:r>
            <a:r>
              <a:rPr lang="de-DE" dirty="0" smtClean="0"/>
              <a:t>. 12 und 13 und in Studium und Beruf können Schwerpunkte verschoben werden. Das erfordert Einsatz, aber es geht.</a:t>
            </a:r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0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5032" y="980728"/>
            <a:ext cx="7024744" cy="1621984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Der Begabungsschwerpunkt meines Kindes ist nicht so ganz klar. Was tun?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5032" y="3068960"/>
            <a:ext cx="6777317" cy="3049564"/>
          </a:xfrm>
        </p:spPr>
        <p:txBody>
          <a:bodyPr>
            <a:normAutofit/>
          </a:bodyPr>
          <a:lstStyle/>
          <a:p>
            <a:r>
              <a:rPr lang="de-DE" dirty="0" smtClean="0"/>
              <a:t>Mein Kind will Naturphänomenen auf den Grund gehen.</a:t>
            </a:r>
          </a:p>
          <a:p>
            <a:r>
              <a:rPr lang="de-DE" dirty="0" smtClean="0"/>
              <a:t>Mein Kind ist nicht damit </a:t>
            </a:r>
          </a:p>
          <a:p>
            <a:pPr marL="68580" indent="0">
              <a:buNone/>
            </a:pPr>
            <a:r>
              <a:rPr lang="de-DE" dirty="0" smtClean="0"/>
              <a:t>   zufrieden, dass etwas </a:t>
            </a:r>
          </a:p>
          <a:p>
            <a:pPr marL="68580" indent="0">
              <a:buNone/>
            </a:pPr>
            <a:r>
              <a:rPr lang="de-DE" dirty="0" smtClean="0"/>
              <a:t>   funktioniert, sondern will </a:t>
            </a:r>
          </a:p>
          <a:p>
            <a:pPr marL="68580" indent="0">
              <a:buNone/>
            </a:pPr>
            <a:r>
              <a:rPr lang="de-DE" dirty="0"/>
              <a:t> </a:t>
            </a:r>
            <a:r>
              <a:rPr lang="de-DE" dirty="0" smtClean="0"/>
              <a:t>  auch wissen, warum.  </a:t>
            </a:r>
          </a:p>
          <a:p>
            <a:pPr marL="68580" indent="0">
              <a:buNone/>
            </a:pPr>
            <a:endParaRPr lang="de-DE" dirty="0"/>
          </a:p>
        </p:txBody>
      </p:sp>
      <p:pic>
        <p:nvPicPr>
          <p:cNvPr id="4" name="Inhaltsplatzhalt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-27214"/>
            <a:ext cx="847067" cy="70076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2852936"/>
            <a:ext cx="862584" cy="966216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912" y="4069131"/>
            <a:ext cx="2340864" cy="1367942"/>
          </a:xfrm>
          <a:prstGeom prst="rect">
            <a:avLst/>
          </a:prstGeom>
        </p:spPr>
      </p:pic>
      <p:sp>
        <p:nvSpPr>
          <p:cNvPr id="7" name="Pfeil nach rechts 6"/>
          <p:cNvSpPr/>
          <p:nvPr/>
        </p:nvSpPr>
        <p:spPr>
          <a:xfrm>
            <a:off x="1315211" y="5713348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/>
          <p:cNvSpPr/>
          <p:nvPr/>
        </p:nvSpPr>
        <p:spPr>
          <a:xfrm>
            <a:off x="3801622" y="5613299"/>
            <a:ext cx="1224136" cy="450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NTG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70500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615</Words>
  <Application>Microsoft Office PowerPoint</Application>
  <PresentationFormat>Bildschirmpräsentation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Century Gothic</vt:lpstr>
      <vt:lpstr>Symbol</vt:lpstr>
      <vt:lpstr>Wingdings 2</vt:lpstr>
      <vt:lpstr>Austin</vt:lpstr>
      <vt:lpstr>2. Klassen-elternabend </vt:lpstr>
      <vt:lpstr>Ihr Kind hat Latein als 2. Fremdsprache gewählt?</vt:lpstr>
      <vt:lpstr>In den Jahrgangsstufen  5 – 7 gibt es keine Unterschiede zwischen den Ausbildungsrichtungen am Gymnasium.</vt:lpstr>
      <vt:lpstr>Naturwissenschaftlich-technologisches Gymnasium</vt:lpstr>
      <vt:lpstr>Naturwissenschaftlich-technologisches Gymnasium</vt:lpstr>
      <vt:lpstr>Sprachliches Gymnasium</vt:lpstr>
      <vt:lpstr>Sprachliches Gymnasium</vt:lpstr>
      <vt:lpstr>Was wähle ich für mein Kind?</vt:lpstr>
      <vt:lpstr>Der Begabungsschwerpunkt meines Kindes ist nicht so ganz klar. Was tun?</vt:lpstr>
      <vt:lpstr>Der Begabungsschwerpunkt meines Kindes ist nicht so ganz klar. Was tun?</vt:lpstr>
      <vt:lpstr>„Das muss mein Kind entscheiden.“</vt:lpstr>
      <vt:lpstr>Sie haben immer noch Probleme? Rufen Sie uns an. Wir vermitteln den Kontakt zu Lehrkräften, die Ihnen individuelle Entscheidungshilfen bieten können.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Klassen-elternabend</dc:title>
  <dc:creator>Anwender</dc:creator>
  <cp:lastModifiedBy>Renate Leive</cp:lastModifiedBy>
  <cp:revision>20</cp:revision>
  <dcterms:created xsi:type="dcterms:W3CDTF">2014-03-19T16:53:14Z</dcterms:created>
  <dcterms:modified xsi:type="dcterms:W3CDTF">2020-04-06T08:23:14Z</dcterms:modified>
</cp:coreProperties>
</file>